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0" r:id="rId3"/>
    <p:sldId id="263" r:id="rId4"/>
    <p:sldId id="262" r:id="rId5"/>
    <p:sldId id="264" r:id="rId6"/>
    <p:sldId id="266" r:id="rId7"/>
    <p:sldId id="267" r:id="rId8"/>
    <p:sldId id="268" r:id="rId9"/>
    <p:sldId id="261" r:id="rId10"/>
    <p:sldId id="269" r:id="rId11"/>
    <p:sldId id="291" r:id="rId12"/>
    <p:sldId id="292" r:id="rId13"/>
    <p:sldId id="283" r:id="rId14"/>
    <p:sldId id="286" r:id="rId15"/>
    <p:sldId id="284" r:id="rId16"/>
    <p:sldId id="285" r:id="rId17"/>
    <p:sldId id="287" r:id="rId18"/>
    <p:sldId id="275" r:id="rId19"/>
    <p:sldId id="289" r:id="rId20"/>
    <p:sldId id="290" r:id="rId21"/>
    <p:sldId id="277" r:id="rId22"/>
    <p:sldId id="278" r:id="rId23"/>
    <p:sldId id="279" r:id="rId24"/>
    <p:sldId id="293" r:id="rId25"/>
    <p:sldId id="280" r:id="rId26"/>
    <p:sldId id="294" r:id="rId27"/>
    <p:sldId id="295" r:id="rId28"/>
    <p:sldId id="270" r:id="rId29"/>
    <p:sldId id="25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289"/>
    <a:srgbClr val="6F4001"/>
    <a:srgbClr val="157FFF"/>
    <a:srgbClr val="E20071"/>
    <a:srgbClr val="E20087"/>
    <a:srgbClr val="FFABCB"/>
    <a:srgbClr val="EF720B"/>
    <a:srgbClr val="F79B4F"/>
    <a:srgbClr val="CC9900"/>
    <a:srgbClr val="FF9E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33" autoAdjust="0"/>
  </p:normalViewPr>
  <p:slideViewPr>
    <p:cSldViewPr>
      <p:cViewPr varScale="1">
        <p:scale>
          <a:sx n="116" d="100"/>
          <a:sy n="116" d="100"/>
        </p:scale>
        <p:origin x="756" y="108"/>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1159-04AA-4CC9-AD32-0CFBE0503CBD}" type="datetimeFigureOut">
              <a:rPr lang="en-AU" smtClean="0"/>
              <a:t>14/10/2015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4C87A-AE94-4D37-8FC3-8CD0045DD4A4}" type="slidenum">
              <a:rPr lang="en-AU" smtClean="0"/>
              <a:t>‹#›</a:t>
            </a:fld>
            <a:endParaRPr lang="en-AU"/>
          </a:p>
        </p:txBody>
      </p:sp>
    </p:spTree>
    <p:extLst>
      <p:ext uri="{BB962C8B-B14F-4D97-AF65-F5344CB8AC3E}">
        <p14:creationId xmlns:p14="http://schemas.microsoft.com/office/powerpoint/2010/main" val="88113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 want to start of by asking: How much of the ocean do you think we have mapped?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a:t>
            </a:fld>
            <a:endParaRPr lang="en-AU"/>
          </a:p>
        </p:txBody>
      </p:sp>
    </p:spTree>
    <p:extLst>
      <p:ext uri="{BB962C8B-B14F-4D97-AF65-F5344CB8AC3E}">
        <p14:creationId xmlns:p14="http://schemas.microsoft.com/office/powerpoint/2010/main" val="90978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11</a:t>
            </a:fld>
            <a:endParaRPr lang="en-AU"/>
          </a:p>
        </p:txBody>
      </p:sp>
    </p:spTree>
    <p:extLst>
      <p:ext uri="{BB962C8B-B14F-4D97-AF65-F5344CB8AC3E}">
        <p14:creationId xmlns:p14="http://schemas.microsoft.com/office/powerpoint/2010/main" val="104456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12</a:t>
            </a:fld>
            <a:endParaRPr lang="en-AU"/>
          </a:p>
        </p:txBody>
      </p:sp>
    </p:spTree>
    <p:extLst>
      <p:ext uri="{BB962C8B-B14F-4D97-AF65-F5344CB8AC3E}">
        <p14:creationId xmlns:p14="http://schemas.microsoft.com/office/powerpoint/2010/main" val="195486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13</a:t>
            </a:fld>
            <a:endParaRPr lang="en-AU"/>
          </a:p>
        </p:txBody>
      </p:sp>
    </p:spTree>
    <p:extLst>
      <p:ext uri="{BB962C8B-B14F-4D97-AF65-F5344CB8AC3E}">
        <p14:creationId xmlns:p14="http://schemas.microsoft.com/office/powerpoint/2010/main" val="2022788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But wait!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14</a:t>
            </a:fld>
            <a:endParaRPr lang="en-AU"/>
          </a:p>
        </p:txBody>
      </p:sp>
    </p:spTree>
    <p:extLst>
      <p:ext uri="{BB962C8B-B14F-4D97-AF65-F5344CB8AC3E}">
        <p14:creationId xmlns:p14="http://schemas.microsoft.com/office/powerpoint/2010/main" val="1503310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15</a:t>
            </a:fld>
            <a:endParaRPr lang="en-AU"/>
          </a:p>
        </p:txBody>
      </p:sp>
    </p:spTree>
    <p:extLst>
      <p:ext uri="{BB962C8B-B14F-4D97-AF65-F5344CB8AC3E}">
        <p14:creationId xmlns:p14="http://schemas.microsoft.com/office/powerpoint/2010/main" val="376970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16</a:t>
            </a:fld>
            <a:endParaRPr lang="en-AU"/>
          </a:p>
        </p:txBody>
      </p:sp>
    </p:spTree>
    <p:extLst>
      <p:ext uri="{BB962C8B-B14F-4D97-AF65-F5344CB8AC3E}">
        <p14:creationId xmlns:p14="http://schemas.microsoft.com/office/powerpoint/2010/main" val="354463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17</a:t>
            </a:fld>
            <a:endParaRPr lang="en-AU"/>
          </a:p>
        </p:txBody>
      </p:sp>
    </p:spTree>
    <p:extLst>
      <p:ext uri="{BB962C8B-B14F-4D97-AF65-F5344CB8AC3E}">
        <p14:creationId xmlns:p14="http://schemas.microsoft.com/office/powerpoint/2010/main" val="3185937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18</a:t>
            </a:fld>
            <a:endParaRPr lang="en-AU"/>
          </a:p>
        </p:txBody>
      </p:sp>
    </p:spTree>
    <p:extLst>
      <p:ext uri="{BB962C8B-B14F-4D97-AF65-F5344CB8AC3E}">
        <p14:creationId xmlns:p14="http://schemas.microsoft.com/office/powerpoint/2010/main" val="3341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24</a:t>
            </a:fld>
            <a:endParaRPr lang="en-AU"/>
          </a:p>
        </p:txBody>
      </p:sp>
    </p:spTree>
    <p:extLst>
      <p:ext uri="{BB962C8B-B14F-4D97-AF65-F5344CB8AC3E}">
        <p14:creationId xmlns:p14="http://schemas.microsoft.com/office/powerpoint/2010/main" val="1635139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a:t>
            </a:r>
            <a:r>
              <a:rPr lang="en-AU" baseline="0" dirty="0" smtClean="0"/>
              <a:t> is this general consensus that we have only explored 5% of the seafloor, leaving 95% of the ocean a mystery.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a:t>
            </a:fld>
            <a:endParaRPr lang="en-AU"/>
          </a:p>
        </p:txBody>
      </p:sp>
    </p:spTree>
    <p:extLst>
      <p:ext uri="{BB962C8B-B14F-4D97-AF65-F5344CB8AC3E}">
        <p14:creationId xmlns:p14="http://schemas.microsoft.com/office/powerpoint/2010/main" val="209193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actually,</a:t>
            </a:r>
            <a:r>
              <a:rPr lang="en-AU" baseline="0" dirty="0" smtClean="0"/>
              <a:t> we do have a map of the entire ocean floor through satellite observations, just at a very crude resolution of 5 km.</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a:t>
            </a:fld>
            <a:endParaRPr lang="en-AU"/>
          </a:p>
        </p:txBody>
      </p:sp>
    </p:spTree>
    <p:extLst>
      <p:ext uri="{BB962C8B-B14F-4D97-AF65-F5344CB8AC3E}">
        <p14:creationId xmlns:p14="http://schemas.microsoft.com/office/powerpoint/2010/main" val="181288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 better resolutions,</a:t>
            </a:r>
            <a:r>
              <a:rPr lang="en-AU" baseline="0" dirty="0" smtClean="0"/>
              <a:t> we can use SONAR techniques from ships at sea level. This gives us about 10% to 15% of the ocean covered, which is about the size of Africa. That’s not that bad either. However, that’s just the structural features of the seafloor, which we call Bathymetric features.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5</a:t>
            </a:fld>
            <a:endParaRPr lang="en-AU"/>
          </a:p>
        </p:txBody>
      </p:sp>
    </p:spTree>
    <p:extLst>
      <p:ext uri="{BB962C8B-B14F-4D97-AF65-F5344CB8AC3E}">
        <p14:creationId xmlns:p14="http://schemas.microsoft.com/office/powerpoint/2010/main" val="48428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And that’s not really THAT cool. What we really want to know about are the exotic creatures and funny looking </a:t>
            </a:r>
            <a:r>
              <a:rPr lang="en-AU" baseline="0" dirty="0" err="1" smtClean="0"/>
              <a:t>fishies</a:t>
            </a:r>
            <a:r>
              <a:rPr lang="en-AU" baseline="0" dirty="0" smtClean="0"/>
              <a:t> and the environmental habitats they live in. We call these Benthic Habitats.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6</a:t>
            </a:fld>
            <a:endParaRPr lang="en-AU"/>
          </a:p>
        </p:txBody>
      </p:sp>
    </p:spTree>
    <p:extLst>
      <p:ext uri="{BB962C8B-B14F-4D97-AF65-F5344CB8AC3E}">
        <p14:creationId xmlns:p14="http://schemas.microsoft.com/office/powerpoint/2010/main" val="181906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how much of those habitat areas have we actually visited?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7</a:t>
            </a:fld>
            <a:endParaRPr lang="en-AU"/>
          </a:p>
        </p:txBody>
      </p:sp>
    </p:spTree>
    <p:extLst>
      <p:ext uri="{BB962C8B-B14F-4D97-AF65-F5344CB8AC3E}">
        <p14:creationId xmlns:p14="http://schemas.microsoft.com/office/powerpoint/2010/main" val="56933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only 0.05%! For a planet which is 70% covered with ocean, we really do not know much about the Earth’s most abundant type of habitats. This is why we deploy Autonomous Underwater Vehicles, or AUVs, to take pictures of the Benthic Seafloor so that we can make a good map of it. But there is so much of the ocean to explore. Unlike using SONAR from floating ships, AUVs travel much slower underwater and are also more expensive due to the mission costs. They are also very limited in battery power supply. Basically, AUVs cannot map benthic habitats at the rate ships have mapped seafloor bathymetry using SONAR. This raises the question, how should we best explore the seafloor to map the benthic habitats as best as we can under cost and time constraints?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8</a:t>
            </a:fld>
            <a:endParaRPr lang="en-AU"/>
          </a:p>
        </p:txBody>
      </p:sp>
    </p:spTree>
    <p:extLst>
      <p:ext uri="{BB962C8B-B14F-4D97-AF65-F5344CB8AC3E}">
        <p14:creationId xmlns:p14="http://schemas.microsoft.com/office/powerpoint/2010/main" val="214764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My name is Kelvin, and today</a:t>
            </a:r>
            <a:r>
              <a:rPr lang="en-AU" baseline="0" dirty="0" smtClean="0"/>
              <a:t> I would like to chat to you about informative seafloor exploration for benthic habitat mapping. The idea is for the AUV to focus on exploring the most ‘informative’ places so that the vehicle can obtain the most essential information regarding the seafloor that can help it build a benthic habitat map quickly. In fact, this is an example of an informative path planning problem. There are two parts to this thesis: the path planning part, and the mapping part. We will talk about mapping first.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9</a:t>
            </a:fld>
            <a:endParaRPr lang="en-AU"/>
          </a:p>
        </p:txBody>
      </p:sp>
    </p:spTree>
    <p:extLst>
      <p:ext uri="{BB962C8B-B14F-4D97-AF65-F5344CB8AC3E}">
        <p14:creationId xmlns:p14="http://schemas.microsoft.com/office/powerpoint/2010/main" val="1500562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10</a:t>
            </a:fld>
            <a:endParaRPr lang="en-AU"/>
          </a:p>
        </p:txBody>
      </p:sp>
    </p:spTree>
    <p:extLst>
      <p:ext uri="{BB962C8B-B14F-4D97-AF65-F5344CB8AC3E}">
        <p14:creationId xmlns:p14="http://schemas.microsoft.com/office/powerpoint/2010/main" val="302114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680310"/>
            <a:ext cx="8246070" cy="763525"/>
          </a:xfrm>
          <a:effectLst>
            <a:outerShdw blurRad="50800" dist="25400" dir="2700000" algn="tl" rotWithShape="0">
              <a:srgbClr val="002060">
                <a:alpha val="56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1443835"/>
            <a:ext cx="6400800" cy="610820"/>
          </a:xfrm>
        </p:spPr>
        <p:txBody>
          <a:bodyPr>
            <a:normAutofit/>
          </a:bodyPr>
          <a:lstStyle>
            <a:lvl1pPr marL="0" indent="0" algn="l">
              <a:buNone/>
              <a:defRPr sz="26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46070" cy="610820"/>
          </a:xfrm>
          <a:effectLst>
            <a:outerShdw blurRad="50800" dist="25400" dir="2700000" algn="ctr" rotWithShape="0">
              <a:srgbClr val="002060">
                <a:alpha val="82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46070" cy="4123035"/>
          </a:xfrm>
        </p:spPr>
        <p:txBody>
          <a:bodyPr/>
          <a:lstStyle>
            <a:lvl1pPr>
              <a:defRPr sz="2800">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5" y="527605"/>
            <a:ext cx="7168900" cy="684885"/>
          </a:xfrm>
          <a:effectLst>
            <a:outerShdw blurRad="50800" dist="25400" dir="2700000" algn="ctr" rotWithShape="0">
              <a:srgbClr val="002060">
                <a:alpha val="60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16890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369770"/>
            <a:ext cx="8076895" cy="532180"/>
          </a:xfrm>
          <a:effectLst>
            <a:outerShdw blurRad="50800" dist="25400" dir="2700000" algn="ctr" rotWithShape="0">
              <a:srgbClr val="002060">
                <a:alpha val="75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527605"/>
            <a:ext cx="8093365" cy="916230"/>
          </a:xfrm>
        </p:spPr>
        <p:txBody>
          <a:bodyPr>
            <a:normAutofit fontScale="90000"/>
          </a:bodyPr>
          <a:lstStyle/>
          <a:p>
            <a:r>
              <a:rPr lang="en-US" dirty="0" smtClean="0"/>
              <a:t>Informative Seafloor Exploration</a:t>
            </a:r>
            <a:r>
              <a:rPr lang="en-US" dirty="0"/>
              <a:t> </a:t>
            </a:r>
            <a:r>
              <a:rPr lang="en-US" dirty="0" smtClean="0"/>
              <a:t>for</a:t>
            </a:r>
            <a:br>
              <a:rPr lang="en-US" dirty="0" smtClean="0"/>
            </a:br>
            <a:r>
              <a:rPr lang="en-US" dirty="0" smtClean="0"/>
              <a:t>Benthic Habitat Mapping</a:t>
            </a:r>
            <a:endParaRPr lang="en-US" dirty="0"/>
          </a:p>
        </p:txBody>
      </p:sp>
      <p:sp>
        <p:nvSpPr>
          <p:cNvPr id="3" name="Subtitle 2"/>
          <p:cNvSpPr>
            <a:spLocks noGrp="1"/>
          </p:cNvSpPr>
          <p:nvPr>
            <p:ph type="subTitle" idx="1"/>
          </p:nvPr>
        </p:nvSpPr>
        <p:spPr>
          <a:xfrm>
            <a:off x="448965" y="1443835"/>
            <a:ext cx="8080555" cy="458115"/>
          </a:xfrm>
        </p:spPr>
        <p:txBody>
          <a:bodyPr>
            <a:normAutofit lnSpcReduction="10000"/>
          </a:bodyPr>
          <a:lstStyle/>
          <a:p>
            <a:r>
              <a:rPr lang="en-US" dirty="0" smtClean="0"/>
              <a:t>Kelvin Hsu</a:t>
            </a:r>
            <a:endParaRPr lang="en-US"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705" y="4278279"/>
            <a:ext cx="4115525" cy="231592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4278279"/>
            <a:ext cx="4115525" cy="2315920"/>
          </a:xfrm>
          <a:prstGeom prst="rect">
            <a:avLst/>
          </a:prstGeom>
          <a:ln>
            <a:noFill/>
          </a:ln>
          <a:effectLst>
            <a:outerShdw blurRad="190500" algn="tl" rotWithShape="0">
              <a:srgbClr val="000000">
                <a:alpha val="70000"/>
              </a:srgbClr>
            </a:outerShdw>
          </a:effectLst>
        </p:spPr>
      </p:pic>
      <p:cxnSp>
        <p:nvCxnSpPr>
          <p:cNvPr id="21" name="Straight Arrow Connector 20"/>
          <p:cNvCxnSpPr/>
          <p:nvPr/>
        </p:nvCxnSpPr>
        <p:spPr>
          <a:xfrm>
            <a:off x="2739540" y="5108755"/>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4704" y="1809654"/>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5" y="1809654"/>
            <a:ext cx="4115525" cy="2315920"/>
          </a:xfrm>
          <a:prstGeom prst="rect">
            <a:avLst/>
          </a:prstGeom>
          <a:ln>
            <a:noFill/>
          </a:ln>
          <a:effectLst>
            <a:outerShdw blurRad="190500" algn="tl" rotWithShape="0">
              <a:srgbClr val="000000">
                <a:alpha val="70000"/>
              </a:srgbClr>
            </a:outerShdw>
          </a:effectLst>
        </p:spPr>
      </p:pic>
      <p:cxnSp>
        <p:nvCxnSpPr>
          <p:cNvPr id="26" name="Straight Arrow Connector 25"/>
          <p:cNvCxnSpPr/>
          <p:nvPr/>
        </p:nvCxnSpPr>
        <p:spPr>
          <a:xfrm>
            <a:off x="2739539" y="2931839"/>
            <a:ext cx="2700109" cy="0"/>
          </a:xfrm>
          <a:prstGeom prst="straightConnector1">
            <a:avLst/>
          </a:prstGeom>
          <a:ln>
            <a:solidFill>
              <a:srgbClr val="6F4001"/>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01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65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7410" y="1901950"/>
            <a:ext cx="3817625" cy="214828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54" y="4644098"/>
            <a:ext cx="3817625" cy="214828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554" y="1901950"/>
            <a:ext cx="3817625" cy="2148284"/>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7409" y="4644098"/>
            <a:ext cx="3817625" cy="2148284"/>
          </a:xfrm>
          <a:prstGeom prst="rect">
            <a:avLst/>
          </a:prstGeom>
          <a:ln>
            <a:noFill/>
          </a:ln>
          <a:effectLst>
            <a:outerShdw blurRad="190500" algn="tl" rotWithShape="0">
              <a:srgbClr val="000000">
                <a:alpha val="70000"/>
              </a:srgbClr>
            </a:outerShdw>
          </a:effectLst>
        </p:spPr>
      </p:pic>
      <p:cxnSp>
        <p:nvCxnSpPr>
          <p:cNvPr id="10" name="Straight Arrow Connector 9"/>
          <p:cNvCxnSpPr/>
          <p:nvPr/>
        </p:nvCxnSpPr>
        <p:spPr>
          <a:xfrm flipH="1" flipV="1">
            <a:off x="3706542" y="3858351"/>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4760809" y="3858350"/>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H="1">
            <a:off x="371079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476080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9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2898109"/>
            <a:ext cx="3761955" cy="282146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sp>
        <p:nvSpPr>
          <p:cNvPr id="8" name="Right Arrow 7"/>
          <p:cNvSpPr/>
          <p:nvPr/>
        </p:nvSpPr>
        <p:spPr>
          <a:xfrm>
            <a:off x="4132003" y="403981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1772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09" y="3105802"/>
            <a:ext cx="4275740" cy="240607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805" y="1929217"/>
            <a:ext cx="1021548" cy="1021548"/>
          </a:xfrm>
          <a:prstGeom prst="rect">
            <a:avLst/>
          </a:prstGeom>
        </p:spPr>
      </p:pic>
    </p:spTree>
    <p:extLst>
      <p:ext uri="{BB962C8B-B14F-4D97-AF65-F5344CB8AC3E}">
        <p14:creationId xmlns:p14="http://schemas.microsoft.com/office/powerpoint/2010/main" val="239657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Tree>
    <p:extLst>
      <p:ext uri="{BB962C8B-B14F-4D97-AF65-F5344CB8AC3E}">
        <p14:creationId xmlns:p14="http://schemas.microsoft.com/office/powerpoint/2010/main" val="1103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10" name="Oval 9"/>
          <p:cNvSpPr/>
          <p:nvPr/>
        </p:nvSpPr>
        <p:spPr>
          <a:xfrm>
            <a:off x="6820099"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Oval 8"/>
          <p:cNvSpPr/>
          <p:nvPr/>
        </p:nvSpPr>
        <p:spPr>
          <a:xfrm>
            <a:off x="553805" y="378484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US" dirty="0" smtClean="0"/>
              <a:t>Gaussian Process Classifiers</a:t>
            </a:r>
            <a:endParaRPr lang="en-US" dirty="0"/>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4950" y="297088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1183258" y="397635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5" name="TextBox 4"/>
              <p:cNvSpPr txBox="1">
                <a:spLocks noRot="1" noChangeAspect="1" noMove="1" noResize="1" noEditPoints="1" noAdjustHandles="1" noChangeArrowheads="1" noChangeShapeType="1" noTextEdit="1"/>
              </p:cNvSpPr>
              <p:nvPr/>
            </p:nvSpPr>
            <p:spPr>
              <a:xfrm>
                <a:off x="1183258" y="397635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385730" y="396516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6" name="TextBox 5"/>
              <p:cNvSpPr txBox="1">
                <a:spLocks noRot="1" noChangeAspect="1" noMove="1" noResize="1" noEditPoints="1" noAdjustHandles="1" noChangeArrowheads="1" noChangeShapeType="1" noTextEdit="1"/>
              </p:cNvSpPr>
              <p:nvPr/>
            </p:nvSpPr>
            <p:spPr>
              <a:xfrm>
                <a:off x="7385730" y="396516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7" name="Right Arrow 6"/>
          <p:cNvSpPr/>
          <p:nvPr/>
        </p:nvSpPr>
        <p:spPr>
          <a:xfrm>
            <a:off x="2233560" y="397589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8" name="Right Arrow 7"/>
          <p:cNvSpPr/>
          <p:nvPr/>
        </p:nvSpPr>
        <p:spPr>
          <a:xfrm>
            <a:off x="6008710" y="397942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4781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Benthic Habitats </a:t>
            </a:r>
            <a:r>
              <a:rPr lang="en-US" dirty="0" smtClean="0"/>
              <a:t/>
            </a:r>
            <a:br>
              <a:rPr lang="en-US" dirty="0" smtClean="0"/>
            </a:br>
            <a:r>
              <a:rPr lang="en-US" dirty="0" smtClean="0"/>
              <a:t>at </a:t>
            </a:r>
            <a:r>
              <a:rPr lang="en-US" dirty="0"/>
              <a:t>Scott Reef</a:t>
            </a:r>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sp>
        <p:nvSpPr>
          <p:cNvPr id="11"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60" y="4192525"/>
            <a:ext cx="3966771" cy="2232212"/>
          </a:xfrm>
          <a:prstGeom prst="rect">
            <a:avLst/>
          </a:prstGeom>
          <a:ln>
            <a:noFill/>
          </a:ln>
          <a:effectLst>
            <a:outerShdw blurRad="190500" algn="tl" rotWithShape="0">
              <a:srgbClr val="000000">
                <a:alpha val="70000"/>
              </a:srgbClr>
            </a:outerShdw>
          </a:effectLst>
        </p:spPr>
      </p:pic>
      <p:sp>
        <p:nvSpPr>
          <p:cNvPr id="14" name="Rectangle 13"/>
          <p:cNvSpPr/>
          <p:nvPr/>
        </p:nvSpPr>
        <p:spPr>
          <a:xfrm>
            <a:off x="1533926" y="3823193"/>
            <a:ext cx="1445845" cy="369332"/>
          </a:xfrm>
          <a:prstGeom prst="rect">
            <a:avLst/>
          </a:prstGeom>
        </p:spPr>
        <p:txBody>
          <a:bodyPr wrap="none">
            <a:spAutoFit/>
          </a:bodyPr>
          <a:lstStyle/>
          <a:p>
            <a:pPr algn="ctr"/>
            <a:r>
              <a:rPr lang="en-US" dirty="0" smtClean="0">
                <a:solidFill>
                  <a:schemeClr val="accent6">
                    <a:lumMod val="20000"/>
                    <a:lumOff val="80000"/>
                  </a:schemeClr>
                </a:solidFill>
              </a:rPr>
              <a:t>Ground Truth</a:t>
            </a:r>
            <a:endParaRPr lang="en-AU" dirty="0">
              <a:solidFill>
                <a:schemeClr val="accent6">
                  <a:lumMod val="20000"/>
                  <a:lumOff val="80000"/>
                </a:schemeClr>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663" y="2112478"/>
            <a:ext cx="2768674" cy="1558010"/>
          </a:xfrm>
          <a:prstGeom prst="rect">
            <a:avLst/>
          </a:prstGeom>
          <a:ln>
            <a:noFill/>
          </a:ln>
          <a:effectLst>
            <a:outerShdw blurRad="190500" algn="tl" rotWithShape="0">
              <a:srgbClr val="000000">
                <a:alpha val="70000"/>
              </a:srgbClr>
            </a:outerShdw>
          </a:effectLst>
        </p:spPr>
      </p:pic>
      <p:sp>
        <p:nvSpPr>
          <p:cNvPr id="16" name="Rectangle 15"/>
          <p:cNvSpPr/>
          <p:nvPr/>
        </p:nvSpPr>
        <p:spPr>
          <a:xfrm>
            <a:off x="5364018" y="3823193"/>
            <a:ext cx="2981458" cy="369332"/>
          </a:xfrm>
          <a:prstGeom prst="rect">
            <a:avLst/>
          </a:prstGeom>
        </p:spPr>
        <p:txBody>
          <a:bodyPr wrap="none">
            <a:spAutoFit/>
          </a:bodyPr>
          <a:lstStyle/>
          <a:p>
            <a:pPr algn="ctr"/>
            <a:r>
              <a:rPr lang="en-US" dirty="0" smtClean="0">
                <a:solidFill>
                  <a:schemeClr val="accent6">
                    <a:lumMod val="20000"/>
                    <a:lumOff val="80000"/>
                  </a:schemeClr>
                </a:solidFill>
              </a:rPr>
              <a:t>Prediction of Benthic Habitats</a:t>
            </a:r>
            <a:endParaRPr lang="en-AU" dirty="0">
              <a:solidFill>
                <a:schemeClr val="accent6">
                  <a:lumMod val="20000"/>
                  <a:lumOff val="80000"/>
                </a:schemeClr>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463" y="4192525"/>
            <a:ext cx="3966770" cy="2232212"/>
          </a:xfrm>
          <a:prstGeom prst="rect">
            <a:avLst/>
          </a:prstGeom>
        </p:spPr>
      </p:pic>
    </p:spTree>
    <p:extLst>
      <p:ext uri="{BB962C8B-B14F-4D97-AF65-F5344CB8AC3E}">
        <p14:creationId xmlns:p14="http://schemas.microsoft.com/office/powerpoint/2010/main" val="19558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7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Information is measured by Entropy</a:t>
                </a:r>
              </a:p>
              <a:p>
                <a:pPr marL="4572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 </m:t>
                      </m:r>
                      <m:nary>
                        <m:naryPr>
                          <m:chr m:val="∑"/>
                          <m:ctrlPr>
                            <a:rPr lang="en-AU" b="0" i="1" smtClean="0">
                              <a:latin typeface="Cambria Math" panose="02040503050406030204" pitchFamily="18" charset="0"/>
                            </a:rPr>
                          </m:ctrlPr>
                        </m:naryPr>
                        <m:sub>
                          <m:r>
                            <m:rPr>
                              <m:brk m:alnAt="23"/>
                            </m:rPr>
                            <a:rPr lang="en-AU" b="0" i="1" smtClean="0">
                              <a:latin typeface="Cambria Math" panose="02040503050406030204" pitchFamily="18" charset="0"/>
                            </a:rPr>
                            <m:t>𝑖</m:t>
                          </m:r>
                          <m:r>
                            <a:rPr lang="en-AU" b="0" i="1" smtClean="0">
                              <a:latin typeface="Cambria Math" panose="02040503050406030204" pitchFamily="18" charset="0"/>
                            </a:rPr>
                            <m:t>=1</m:t>
                          </m:r>
                        </m:sub>
                        <m:sup>
                          <m:sSup>
                            <m:sSupPr>
                              <m:ctrlPr>
                                <a:rPr lang="en-AU" b="0" i="1" smtClean="0">
                                  <a:latin typeface="Cambria Math" panose="02040503050406030204" pitchFamily="18" charset="0"/>
                                </a:rPr>
                              </m:ctrlPr>
                            </m:sSupPr>
                            <m:e>
                              <m:r>
                                <a:rPr lang="en-AU" b="0" i="1" smtClean="0">
                                  <a:latin typeface="Cambria Math" panose="02040503050406030204" pitchFamily="18" charset="0"/>
                                </a:rPr>
                                <m:t>𝑛</m:t>
                              </m:r>
                            </m:e>
                            <m:sup>
                              <m:r>
                                <a:rPr lang="en-AU" b="0" i="1" smtClean="0">
                                  <a:latin typeface="Cambria Math" panose="02040503050406030204" pitchFamily="18" charset="0"/>
                                </a:rPr>
                                <m:t>∗</m:t>
                              </m:r>
                            </m:sup>
                          </m:sSup>
                        </m:sup>
                        <m:e>
                          <m:sSub>
                            <m:sSubPr>
                              <m:ctrlPr>
                                <a:rPr lang="en-AU" b="0" i="1" smtClean="0">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b="0" i="1" smtClean="0">
                                  <a:latin typeface="Cambria Math" panose="02040503050406030204" pitchFamily="18" charset="0"/>
                                </a:rPr>
                                <m:t>𝑖</m:t>
                              </m:r>
                            </m:sub>
                          </m:sSub>
                        </m:e>
                      </m:nary>
                      <m:r>
                        <m:rPr>
                          <m:sty m:val="p"/>
                        </m:rPr>
                        <a:rPr lang="en-AU" b="0" i="0" smtClean="0">
                          <a:latin typeface="Cambria Math" panose="02040503050406030204" pitchFamily="18" charset="0"/>
                        </a:rPr>
                        <m:t>log</m:t>
                      </m:r>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Sub>
                      <m:r>
                        <a:rPr lang="en-AU" b="0" i="1" smtClean="0">
                          <a:latin typeface="Cambria Math" panose="02040503050406030204" pitchFamily="18"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1531" t="-1427"/>
                </a:stretch>
              </a:blipFill>
            </p:spPr>
            <p:txBody>
              <a:bodyPr/>
              <a:lstStyle/>
              <a:p>
                <a:r>
                  <a:rPr lang="en-AU">
                    <a:noFill/>
                  </a:rPr>
                  <a:t> </a:t>
                </a:r>
              </a:p>
            </p:txBody>
          </p:sp>
        </mc:Fallback>
      </mc:AlternateContent>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4042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a:t>
            </a:r>
            <a:r>
              <a:rPr lang="en-US" dirty="0" smtClean="0"/>
              <a:t>ocean  </a:t>
            </a:r>
            <a:r>
              <a:rPr lang="en-US" dirty="0"/>
              <a:t/>
            </a:r>
            <a:br>
              <a:rPr lang="en-US" dirty="0"/>
            </a:br>
            <a:r>
              <a:rPr lang="en-US" dirty="0" smtClean="0"/>
              <a:t>seafloor have </a:t>
            </a:r>
            <a:r>
              <a:rPr lang="en-US" dirty="0"/>
              <a:t>we mapped?</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1106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p:txBody>
              <a:bodyPr/>
              <a:lstStyle/>
              <a:p>
                <a:r>
                  <a:rPr lang="en-US" dirty="0"/>
                  <a:t>Information is measured by Entropy</a:t>
                </a:r>
              </a:p>
              <a:p>
                <a:pPr marL="457200" lvl="1"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𝐻</m:t>
                      </m:r>
                      <m:r>
                        <a:rPr lang="en-AU" i="1">
                          <a:latin typeface="Cambria Math" panose="02040503050406030204" pitchFamily="18" charset="0"/>
                        </a:rPr>
                        <m:t>= </m:t>
                      </m:r>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Sub>
                        </m:e>
                      </m:nary>
                      <m:r>
                        <m:rPr>
                          <m:sty m:val="p"/>
                        </m:rPr>
                        <a:rPr lang="en-AU">
                          <a:latin typeface="Cambria Math" panose="02040503050406030204" pitchFamily="18" charset="0"/>
                        </a:rPr>
                        <m:t>log</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Sub>
                      <m:r>
                        <a:rPr lang="en-AU" i="1">
                          <a:latin typeface="Cambria Math" panose="02040503050406030204" pitchFamily="18" charset="0"/>
                        </a:rPr>
                        <m:t>)</m:t>
                      </m:r>
                    </m:oMath>
                  </m:oMathPara>
                </a14:m>
                <a:endParaRPr lang="en-US" dirty="0"/>
              </a:p>
            </p:txBody>
          </p:sp>
        </mc:Choice>
        <mc:Fallback>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1531" t="-1427"/>
                </a:stretch>
              </a:blipFill>
            </p:spPr>
            <p:txBody>
              <a:bodyPr/>
              <a:lstStyle/>
              <a:p>
                <a:r>
                  <a:rPr lang="en-AU">
                    <a:noFill/>
                  </a:rPr>
                  <a:t> </a:t>
                </a:r>
              </a:p>
            </p:txBody>
          </p:sp>
        </mc:Fallback>
      </mc:AlternateContent>
      <p:sp>
        <p:nvSpPr>
          <p:cNvPr id="6" name="Oval 5"/>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Oval 6"/>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9" name="TextBox 8"/>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9" name="TextBox 8"/>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11" name="Right Arrow 10"/>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2" name="Right Arrow 11"/>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13" name="Straight Arrow Connector 12"/>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334633" y="6242528"/>
            <a:ext cx="1462453" cy="369332"/>
          </a:xfrm>
          <a:prstGeom prst="rect">
            <a:avLst/>
          </a:prstGeom>
        </p:spPr>
        <p:txBody>
          <a:bodyPr wrap="none">
            <a:spAutoFit/>
          </a:bodyPr>
          <a:lstStyle/>
          <a:p>
            <a:pPr algn="ctr"/>
            <a:r>
              <a:rPr lang="en-US" dirty="0" smtClean="0">
                <a:solidFill>
                  <a:schemeClr val="bg1">
                    <a:lumMod val="95000"/>
                  </a:schemeClr>
                </a:solidFill>
              </a:rPr>
              <a:t>Monte Carlo?</a:t>
            </a:r>
            <a:endParaRPr lang="en-AU" dirty="0">
              <a:solidFill>
                <a:schemeClr val="bg1">
                  <a:lumMod val="95000"/>
                </a:schemeClr>
              </a:solidFill>
            </a:endParaRPr>
          </a:p>
        </p:txBody>
      </p:sp>
      <p:cxnSp>
        <p:nvCxnSpPr>
          <p:cNvPr id="15" name="Straight Arrow Connector 14"/>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18" name="Rectangle 1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30544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a:xfrm>
            <a:off x="1670605" y="1443835"/>
            <a:ext cx="7168900" cy="1884680"/>
          </a:xfrm>
        </p:spPr>
        <p:txBody>
          <a:bodyPr>
            <a:normAutofit fontScale="85000" lnSpcReduction="20000"/>
          </a:bodyPr>
          <a:lstStyle/>
          <a:p>
            <a:r>
              <a:rPr lang="en-US" dirty="0" smtClean="0"/>
              <a:t>Is the entropy of the prediction probabilities itself</a:t>
            </a:r>
          </a:p>
          <a:p>
            <a:r>
              <a:rPr lang="en-US" dirty="0" smtClean="0"/>
              <a:t>Computationally faster and analytically tractable</a:t>
            </a:r>
          </a:p>
          <a:p>
            <a:r>
              <a:rPr lang="en-US" dirty="0" smtClean="0"/>
              <a:t>Measures the ability to separate the classes</a:t>
            </a:r>
          </a:p>
          <a:p>
            <a:r>
              <a:rPr lang="en-US" dirty="0" smtClean="0"/>
              <a:t>Able to handle uncertainty due to bias as well as variance</a:t>
            </a:r>
            <a:endParaRPr lang="en-US" dirty="0"/>
          </a:p>
          <a:p>
            <a:pPr marL="457200" lvl="1" indent="0">
              <a:buNone/>
            </a:pPr>
            <a:endParaRPr lang="en-US" dirty="0"/>
          </a:p>
        </p:txBody>
      </p:sp>
      <p:sp>
        <p:nvSpPr>
          <p:cNvPr id="17" name="Oval 16"/>
          <p:cNvSpPr/>
          <p:nvPr/>
        </p:nvSpPr>
        <p:spPr>
          <a:xfrm>
            <a:off x="6972804"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Oval 17"/>
          <p:cNvSpPr/>
          <p:nvPr/>
        </p:nvSpPr>
        <p:spPr>
          <a:xfrm>
            <a:off x="706510" y="4701079"/>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7655" y="3887115"/>
            <a:ext cx="2883600" cy="235697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20" name="TextBox 19"/>
              <p:cNvSpPr txBox="1"/>
              <p:nvPr/>
            </p:nvSpPr>
            <p:spPr>
              <a:xfrm>
                <a:off x="1335963" y="4892581"/>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1335963" y="4892581"/>
                <a:ext cx="434093" cy="369332"/>
              </a:xfrm>
              <a:prstGeom prst="rect">
                <a:avLst/>
              </a:prstGeom>
              <a:blipFill rotWithShape="0">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538435" y="488139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7538435" y="4881392"/>
                <a:ext cx="468333" cy="369332"/>
              </a:xfrm>
              <a:prstGeom prst="rect">
                <a:avLst/>
              </a:prstGeom>
              <a:blipFill rotWithShape="0">
                <a:blip r:embed="rId5"/>
                <a:stretch>
                  <a:fillRect/>
                </a:stretch>
              </a:blipFill>
            </p:spPr>
            <p:txBody>
              <a:bodyPr/>
              <a:lstStyle/>
              <a:p>
                <a:r>
                  <a:rPr lang="en-AU">
                    <a:noFill/>
                  </a:rPr>
                  <a:t> </a:t>
                </a:r>
              </a:p>
            </p:txBody>
          </p:sp>
        </mc:Fallback>
      </mc:AlternateContent>
      <p:sp>
        <p:nvSpPr>
          <p:cNvPr id="22" name="Right Arrow 21"/>
          <p:cNvSpPr/>
          <p:nvPr/>
        </p:nvSpPr>
        <p:spPr>
          <a:xfrm>
            <a:off x="2386265" y="4892128"/>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3" name="Right Arrow 22"/>
          <p:cNvSpPr/>
          <p:nvPr/>
        </p:nvSpPr>
        <p:spPr>
          <a:xfrm>
            <a:off x="6161415" y="489565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24" name="Straight Arrow Connector 23"/>
          <p:cNvCxnSpPr/>
          <p:nvPr/>
        </p:nvCxnSpPr>
        <p:spPr>
          <a:xfrm flipH="1">
            <a:off x="1823311" y="4296239"/>
            <a:ext cx="531347" cy="28479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H="1">
            <a:off x="7797086" y="4256504"/>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897918" y="3408412"/>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28" name="Rectangle 27"/>
          <p:cNvSpPr/>
          <p:nvPr/>
        </p:nvSpPr>
        <p:spPr>
          <a:xfrm>
            <a:off x="6991322" y="3520016"/>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Tree>
    <p:extLst>
      <p:ext uri="{BB962C8B-B14F-4D97-AF65-F5344CB8AC3E}">
        <p14:creationId xmlns:p14="http://schemas.microsoft.com/office/powerpoint/2010/main" val="4522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Prediction Information Entropy V.S.</a:t>
            </a:r>
            <a:br>
              <a:rPr lang="en-US" dirty="0" smtClean="0"/>
            </a:br>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2417"/>
            <a:ext cx="9144000" cy="5145583"/>
          </a:xfrm>
          <a:prstGeom prst="rect">
            <a:avLst/>
          </a:prstGeom>
        </p:spPr>
      </p:pic>
    </p:spTree>
    <p:extLst>
      <p:ext uri="{BB962C8B-B14F-4D97-AF65-F5344CB8AC3E}">
        <p14:creationId xmlns:p14="http://schemas.microsoft.com/office/powerpoint/2010/main" val="19680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Tree>
    <p:extLst>
      <p:ext uri="{BB962C8B-B14F-4D97-AF65-F5344CB8AC3E}">
        <p14:creationId xmlns:p14="http://schemas.microsoft.com/office/powerpoint/2010/main" val="12945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Initial Situation at </a:t>
            </a:r>
            <a:r>
              <a:rPr lang="en-US" dirty="0" smtClean="0"/>
              <a:t>Scott Reef</a:t>
            </a:r>
            <a:endParaRPr lang="en-US" dirty="0"/>
          </a:p>
        </p:txBody>
      </p:sp>
      <p:sp>
        <p:nvSpPr>
          <p:cNvPr id="5" name="Content Placeholder 4"/>
          <p:cNvSpPr>
            <a:spLocks noGrp="1"/>
          </p:cNvSpPr>
          <p:nvPr>
            <p:ph idx="1"/>
          </p:nvPr>
        </p:nvSpPr>
        <p:spPr>
          <a:xfrm>
            <a:off x="2284289" y="1866369"/>
            <a:ext cx="5941532" cy="3430672"/>
          </a:xfrm>
        </p:spPr>
        <p:txBody>
          <a:bodyPr/>
          <a:lstStyle/>
          <a:p>
            <a:pPr marL="0" indent="0">
              <a:buNone/>
            </a:pPr>
            <a:r>
              <a:rPr lang="en-US" dirty="0" smtClean="0"/>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8450" y="4070257"/>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46" y="4070257"/>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8450" y="1447409"/>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646" y="1447409"/>
            <a:ext cx="3853216"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633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Tree>
    <p:extLst>
      <p:ext uri="{BB962C8B-B14F-4D97-AF65-F5344CB8AC3E}">
        <p14:creationId xmlns:p14="http://schemas.microsoft.com/office/powerpoint/2010/main" val="5851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965" y="1138425"/>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0248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39540" y="3276295"/>
            <a:ext cx="4420210" cy="3315157"/>
          </a:xfrm>
        </p:spPr>
      </p:pic>
      <p:graphicFrame>
        <p:nvGraphicFramePr>
          <p:cNvPr id="8" name="Table 7"/>
          <p:cNvGraphicFramePr>
            <a:graphicFrameLocks noGrp="1"/>
          </p:cNvGraphicFramePr>
          <p:nvPr>
            <p:extLst>
              <p:ext uri="{D42A27DB-BD31-4B8C-83A1-F6EECF244321}">
                <p14:modId xmlns:p14="http://schemas.microsoft.com/office/powerpoint/2010/main" val="850254179"/>
              </p:ext>
            </p:extLst>
          </p:nvPr>
        </p:nvGraphicFramePr>
        <p:xfrm>
          <a:off x="1523996" y="139700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dirty="0" smtClean="0">
                          <a:solidFill>
                            <a:schemeClr val="bg1"/>
                          </a:solidFill>
                        </a:rPr>
                        <a:t>18.30</a:t>
                      </a:r>
                      <a:endParaRPr lang="en-AU" dirty="0">
                        <a:solidFill>
                          <a:schemeClr val="bg1"/>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dirty="0" smtClean="0">
                          <a:solidFill>
                            <a:schemeClr val="bg1"/>
                          </a:solidFill>
                        </a:rPr>
                        <a:t>16.44</a:t>
                      </a:r>
                      <a:endParaRPr lang="en-AU" dirty="0">
                        <a:solidFill>
                          <a:schemeClr val="bg1"/>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dirty="0" smtClean="0">
                          <a:solidFill>
                            <a:schemeClr val="bg1"/>
                          </a:solidFill>
                        </a:rPr>
                        <a:t>20.38</a:t>
                      </a:r>
                      <a:endParaRPr lang="en-AU" dirty="0">
                        <a:solidFill>
                          <a:schemeClr val="bg1"/>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sp>
        <p:nvSpPr>
          <p:cNvPr id="11" name="TextBox 10"/>
          <p:cNvSpPr txBox="1"/>
          <p:nvPr/>
        </p:nvSpPr>
        <p:spPr>
          <a:xfrm>
            <a:off x="3964227" y="1028631"/>
            <a:ext cx="2595985" cy="369332"/>
          </a:xfrm>
          <a:prstGeom prst="rect">
            <a:avLst/>
          </a:prstGeom>
          <a:noFill/>
        </p:spPr>
        <p:txBody>
          <a:bodyPr wrap="square" rtlCol="0">
            <a:spAutoFit/>
          </a:bodyPr>
          <a:lstStyle/>
          <a:p>
            <a:r>
              <a:rPr lang="en-AU" dirty="0" smtClean="0">
                <a:solidFill>
                  <a:schemeClr val="bg1"/>
                </a:solidFill>
              </a:rPr>
              <a:t>Final Mapping Error (%)</a:t>
            </a:r>
            <a:endParaRPr lang="en-AU" dirty="0">
              <a:solidFill>
                <a:schemeClr val="bg1"/>
              </a:solidFill>
            </a:endParaRPr>
          </a:p>
        </p:txBody>
      </p:sp>
    </p:spTree>
    <p:extLst>
      <p:ext uri="{BB962C8B-B14F-4D97-AF65-F5344CB8AC3E}">
        <p14:creationId xmlns:p14="http://schemas.microsoft.com/office/powerpoint/2010/main" val="1904111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4041445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Slide Title</a:t>
            </a:r>
            <a:endParaRPr lang="en-US" dirty="0"/>
          </a:p>
        </p:txBody>
      </p:sp>
      <p:sp>
        <p:nvSpPr>
          <p:cNvPr id="5" name="Text Placeholder 4"/>
          <p:cNvSpPr>
            <a:spLocks noGrp="1"/>
          </p:cNvSpPr>
          <p:nvPr>
            <p:ph type="body" idx="1"/>
          </p:nvPr>
        </p:nvSpPr>
        <p:spPr/>
        <p:txBody>
          <a:bodyPr/>
          <a:lstStyle/>
          <a:p>
            <a:r>
              <a:rPr lang="en-US" smtClean="0"/>
              <a:t>Product A</a:t>
            </a:r>
            <a:endParaRPr lang="en-US"/>
          </a:p>
        </p:txBody>
      </p:sp>
      <p:sp>
        <p:nvSpPr>
          <p:cNvPr id="6" name="Content Placeholder 5"/>
          <p:cNvSpPr>
            <a:spLocks noGrp="1"/>
          </p:cNvSpPr>
          <p:nvPr>
            <p:ph sz="half" idx="2"/>
          </p:nvPr>
        </p:nvSpPr>
        <p:spPr/>
        <p:txBody>
          <a:bodyPr/>
          <a:lstStyle/>
          <a:p>
            <a:r>
              <a:rPr lang="en-US" dirty="0" smtClean="0"/>
              <a:t>Feature 1</a:t>
            </a:r>
          </a:p>
          <a:p>
            <a:r>
              <a:rPr lang="en-US" dirty="0" smtClean="0"/>
              <a:t>Feature 2</a:t>
            </a:r>
          </a:p>
          <a:p>
            <a:r>
              <a:rPr lang="en-US" dirty="0" smtClean="0"/>
              <a:t>Feature 3</a:t>
            </a:r>
            <a:endParaRPr lang="en-US" dirty="0"/>
          </a:p>
        </p:txBody>
      </p:sp>
      <p:sp>
        <p:nvSpPr>
          <p:cNvPr id="7" name="Text Placeholder 6"/>
          <p:cNvSpPr>
            <a:spLocks noGrp="1"/>
          </p:cNvSpPr>
          <p:nvPr>
            <p:ph type="body" sz="quarter" idx="3"/>
          </p:nvPr>
        </p:nvSpPr>
        <p:spPr/>
        <p:txBody>
          <a:bodyPr/>
          <a:lstStyle/>
          <a:p>
            <a:r>
              <a:rPr lang="en-US" smtClean="0"/>
              <a:t>Product B</a:t>
            </a:r>
            <a:endParaRPr lang="en-US"/>
          </a:p>
        </p:txBody>
      </p:sp>
      <p:sp>
        <p:nvSpPr>
          <p:cNvPr id="8" name="Content Placeholder 7"/>
          <p:cNvSpPr>
            <a:spLocks noGrp="1"/>
          </p:cNvSpPr>
          <p:nvPr>
            <p:ph sz="quarter" idx="4"/>
          </p:nvPr>
        </p:nvSpPr>
        <p:spPr/>
        <p:txBody>
          <a:bodyPr/>
          <a:lstStyle/>
          <a:p>
            <a:r>
              <a:rPr lang="en-US" smtClean="0"/>
              <a:t>Feature 1</a:t>
            </a:r>
          </a:p>
          <a:p>
            <a:r>
              <a:rPr lang="en-US" smtClean="0"/>
              <a:t>Feature 2</a:t>
            </a:r>
          </a:p>
          <a:p>
            <a:r>
              <a:rPr lang="en-US" smtClean="0"/>
              <a:t>Feature 3</a:t>
            </a:r>
            <a:endParaRPr lang="en-US"/>
          </a:p>
        </p:txBody>
      </p:sp>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smtClean="0"/>
              <a:t>“95% of the ocean remains unexplored”</a:t>
            </a:r>
          </a:p>
          <a:p>
            <a:endParaRPr lang="en-US" dirty="0"/>
          </a:p>
          <a:p>
            <a:endParaRPr lang="en-US" dirty="0" smtClean="0"/>
          </a:p>
          <a:p>
            <a:endParaRPr lang="en-US" dirty="0"/>
          </a:p>
        </p:txBody>
      </p:sp>
    </p:spTree>
    <p:extLst>
      <p:ext uri="{BB962C8B-B14F-4D97-AF65-F5344CB8AC3E}">
        <p14:creationId xmlns:p14="http://schemas.microsoft.com/office/powerpoint/2010/main" val="18292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km</a:t>
            </a:r>
          </a:p>
          <a:p>
            <a:endParaRPr lang="en-US" dirty="0"/>
          </a:p>
          <a:p>
            <a:endParaRPr lang="en-US" dirty="0" smtClean="0"/>
          </a:p>
          <a:p>
            <a:endParaRPr lang="en-US" dirty="0"/>
          </a:p>
        </p:txBody>
      </p:sp>
    </p:spTree>
    <p:extLst>
      <p:ext uri="{BB962C8B-B14F-4D97-AF65-F5344CB8AC3E}">
        <p14:creationId xmlns:p14="http://schemas.microsoft.com/office/powerpoint/2010/main" val="363746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7704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2224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42073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28083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Callout 7"/>
          <p:cNvSpPr/>
          <p:nvPr/>
        </p:nvSpPr>
        <p:spPr>
          <a:xfrm flipH="1">
            <a:off x="3728862" y="4192525"/>
            <a:ext cx="2074538" cy="168011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dirty="0" smtClean="0"/>
              <a:t>Knowing the Bathymetry… </a:t>
            </a:r>
            <a:r>
              <a:rPr lang="en-AU" dirty="0"/>
              <a:t>w</a:t>
            </a:r>
            <a:r>
              <a:rPr lang="en-AU" dirty="0" smtClean="0"/>
              <a:t>hich way should I go?</a:t>
            </a:r>
            <a:endParaRPr lang="en-AU" dirty="0"/>
          </a:p>
        </p:txBody>
      </p:sp>
      <p:sp>
        <p:nvSpPr>
          <p:cNvPr id="11" name="Title 1"/>
          <p:cNvSpPr txBox="1">
            <a:spLocks/>
          </p:cNvSpPr>
          <p:nvPr/>
        </p:nvSpPr>
        <p:spPr>
          <a:xfrm>
            <a:off x="-166125" y="1822966"/>
            <a:ext cx="6260905"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Informative Seafloor Exploration</a:t>
            </a:r>
            <a:endParaRPr lang="en-US" dirty="0"/>
          </a:p>
        </p:txBody>
      </p:sp>
      <p:sp>
        <p:nvSpPr>
          <p:cNvPr id="12" name="Title 1"/>
          <p:cNvSpPr txBox="1">
            <a:spLocks/>
          </p:cNvSpPr>
          <p:nvPr/>
        </p:nvSpPr>
        <p:spPr>
          <a:xfrm>
            <a:off x="4094365" y="3321643"/>
            <a:ext cx="4896320"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Benthic Habitat Mapping</a:t>
            </a:r>
            <a:endParaRPr lang="en-US" dirty="0"/>
          </a:p>
        </p:txBody>
      </p:sp>
      <p:sp>
        <p:nvSpPr>
          <p:cNvPr id="14" name="Title 1"/>
          <p:cNvSpPr txBox="1">
            <a:spLocks/>
          </p:cNvSpPr>
          <p:nvPr/>
        </p:nvSpPr>
        <p:spPr>
          <a:xfrm>
            <a:off x="3961180" y="2693848"/>
            <a:ext cx="610820" cy="36156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60000" lnSpcReduction="2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for</a:t>
            </a:r>
            <a:endParaRPr lang="en-US" dirty="0"/>
          </a:p>
        </p:txBody>
      </p:sp>
    </p:spTree>
    <p:extLst>
      <p:ext uri="{BB962C8B-B14F-4D97-AF65-F5344CB8AC3E}">
        <p14:creationId xmlns:p14="http://schemas.microsoft.com/office/powerpoint/2010/main" val="1008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3163</TotalTime>
  <Words>973</Words>
  <Application>Microsoft Office PowerPoint</Application>
  <PresentationFormat>On-screen Show (4:3)</PresentationFormat>
  <Paragraphs>183</Paragraphs>
  <Slides>29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Cambria Math</vt:lpstr>
      <vt:lpstr>Office Theme</vt:lpstr>
      <vt:lpstr>Informative Seafloor Exploration for Benthic Habitat Mapping</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PowerPoint Presentation</vt:lpstr>
      <vt:lpstr>Benthic Habitat Mapping</vt:lpstr>
      <vt:lpstr>Benthic Habitat Mapping</vt:lpstr>
      <vt:lpstr>Benthic Habitat Mapping</vt:lpstr>
      <vt:lpstr>Gaussian Processes  for Bayesian Modeling</vt:lpstr>
      <vt:lpstr>Gaussian Processes  for Bayesian Modeling</vt:lpstr>
      <vt:lpstr>Gaussian Processes Classifiers</vt:lpstr>
      <vt:lpstr>Gaussian Process Classifiers</vt:lpstr>
      <vt:lpstr>Mapping Benthic Habitats  at Scott Reef</vt:lpstr>
      <vt:lpstr>Informative Seafloor Exploration: Acquisition Functions</vt:lpstr>
      <vt:lpstr>Informative Seafloor Exploration: Acquisition Functions</vt:lpstr>
      <vt:lpstr>Informative Seafloor Exploration: Acquisition Functions</vt:lpstr>
      <vt:lpstr>Linearised Model Differential Entropy</vt:lpstr>
      <vt:lpstr>Prediction Information Entropy V.S. Linearised Model Differential Entropy</vt:lpstr>
      <vt:lpstr>Receding Horizon Formulation</vt:lpstr>
      <vt:lpstr>Initial Situation at Scott Reef</vt:lpstr>
      <vt:lpstr>Informative Seafloor Exploration at Scott Reef</vt:lpstr>
      <vt:lpstr>Informative Seafloor Exploration at Scott Reef</vt:lpstr>
      <vt:lpstr>Informative Seafloor Exploration at Scott Reef</vt:lpstr>
      <vt:lpstr>PowerPoint Presentation</vt:lpstr>
      <vt:lpstr>Slide Title</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Kelvin Hsu</cp:lastModifiedBy>
  <cp:revision>180</cp:revision>
  <dcterms:created xsi:type="dcterms:W3CDTF">2013-08-21T19:17:07Z</dcterms:created>
  <dcterms:modified xsi:type="dcterms:W3CDTF">2015-10-14T06:42:44Z</dcterms:modified>
</cp:coreProperties>
</file>